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8" r:id="rId1"/>
  </p:sldMasterIdLst>
  <p:notesMasterIdLst>
    <p:notesMasterId r:id="rId11"/>
  </p:notesMasterIdLst>
  <p:sldIdLst>
    <p:sldId id="260" r:id="rId2"/>
    <p:sldId id="261" r:id="rId3"/>
    <p:sldId id="264" r:id="rId4"/>
    <p:sldId id="262" r:id="rId5"/>
    <p:sldId id="266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>
        <p:scale>
          <a:sx n="125" d="100"/>
          <a:sy n="125" d="100"/>
        </p:scale>
        <p:origin x="2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BEBB5-B3B6-9F4D-8BA7-D80ABB9CFEE2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1329-CE7C-0C43-AC24-04227A2C1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4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7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2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1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8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9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78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3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0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0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A4B53A7-3209-46A6-9454-F38EAC8F11E7}" type="datetimeFigureOut">
              <a:rPr lang="en-US" smtClean="0"/>
              <a:pPr/>
              <a:t>3/18/23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3875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B5BCD-AD5F-94C7-5CD7-CD1E69AC458F}"/>
              </a:ext>
            </a:extLst>
          </p:cNvPr>
          <p:cNvSpPr txBox="1"/>
          <p:nvPr/>
        </p:nvSpPr>
        <p:spPr>
          <a:xfrm>
            <a:off x="2210578" y="1426009"/>
            <a:ext cx="412126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3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Rethinking Baseline Greenhouse Gas Emissions with Data Science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eaf&#10;&#10;Description automatically generated with low confidence">
            <a:extLst>
              <a:ext uri="{FF2B5EF4-FFF2-40B4-BE49-F238E27FC236}">
                <a16:creationId xmlns:a16="http://schemas.microsoft.com/office/drawing/2014/main" id="{6B67672A-F014-5302-737E-E43F186EF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90" b="5176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22" name="Graphic 21" descr="City">
            <a:extLst>
              <a:ext uri="{FF2B5EF4-FFF2-40B4-BE49-F238E27FC236}">
                <a16:creationId xmlns:a16="http://schemas.microsoft.com/office/drawing/2014/main" id="{766FBF6A-6BD4-304A-CCB2-2E0BE5EC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0983" y="1619512"/>
            <a:ext cx="3618975" cy="36189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6687B1-1C0B-5823-1032-B87D1910CA9A}"/>
              </a:ext>
            </a:extLst>
          </p:cNvPr>
          <p:cNvSpPr txBox="1"/>
          <p:nvPr/>
        </p:nvSpPr>
        <p:spPr>
          <a:xfrm>
            <a:off x="884977" y="1649142"/>
            <a:ext cx="4424682" cy="370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Can you estimate the energy use intensity (EUI) of these new buildings if they were to have existed back in 2006 using historical data from buildings?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48DFC0-2AC8-43EA-FC33-2B8714FA842F}"/>
              </a:ext>
            </a:extLst>
          </p:cNvPr>
          <p:cNvSpPr txBox="1"/>
          <p:nvPr/>
        </p:nvSpPr>
        <p:spPr>
          <a:xfrm>
            <a:off x="884977" y="811590"/>
            <a:ext cx="1240758" cy="5838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Goal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ED6CE9-8645-BFD1-FBB3-E511DBEB8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77" y="5599272"/>
            <a:ext cx="9804981" cy="7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86A4D0-99B5-468E-7DF4-FF89CEF1AFCD}"/>
              </a:ext>
            </a:extLst>
          </p:cNvPr>
          <p:cNvSpPr txBox="1"/>
          <p:nvPr/>
        </p:nvSpPr>
        <p:spPr>
          <a:xfrm>
            <a:off x="447185" y="3126608"/>
            <a:ext cx="4769216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Data Exploration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D157514-9715-3A77-411E-83C61E33F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9783" y="151867"/>
            <a:ext cx="6554264" cy="65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2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51ECCB0-5999-BF96-CC6E-6AD562DA2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459" y="250385"/>
            <a:ext cx="6352028" cy="6357230"/>
          </a:xfrm>
          <a:prstGeom prst="rect">
            <a:avLst/>
          </a:prstGeom>
          <a:ln w="127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1BF1A-166C-AF8B-90E0-9028E022F532}"/>
              </a:ext>
            </a:extLst>
          </p:cNvPr>
          <p:cNvSpPr txBox="1"/>
          <p:nvPr/>
        </p:nvSpPr>
        <p:spPr>
          <a:xfrm>
            <a:off x="355600" y="2750816"/>
            <a:ext cx="5568392" cy="2034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Pearson Correlations of Features with Energy Use Intensity (EUI)</a:t>
            </a:r>
          </a:p>
        </p:txBody>
      </p:sp>
    </p:spTree>
    <p:extLst>
      <p:ext uri="{BB962C8B-B14F-4D97-AF65-F5344CB8AC3E}">
        <p14:creationId xmlns:p14="http://schemas.microsoft.com/office/powerpoint/2010/main" val="284507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Observations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510534" y="1168401"/>
            <a:ext cx="93602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Location does not affect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 </a:t>
            </a:r>
          </a:p>
          <a:p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Year built and stories of a building are highly correlated with EUI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EUI values range from 45 to 650</a:t>
            </a:r>
          </a:p>
          <a:p>
            <a:endParaRPr lang="en-US" sz="24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61A9DF-661F-8036-7323-41E82AFB1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415" y="3241039"/>
            <a:ext cx="6053504" cy="34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4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512175" y="1239521"/>
            <a:ext cx="971778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Small dataset (125 values after processing) and limited feature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Some of energy, gas, and oil usages provided are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Assume that data is invalid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Extrapolating predictions to 2006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515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2581877" y="388491"/>
            <a:ext cx="7013338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Modeling and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414830" y="1381762"/>
            <a:ext cx="93602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Simple Linear Regression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fast and easy to interpret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often unrealistic of real-world data with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Support Vector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shown to be very successful in 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can be computationally intensive and must search for optimal hyperparameters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K-Nearest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Benefits: fast, easy to interpret, and no training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Disadvantages: non-parametric algorithm (model grows with dataset size)</a:t>
            </a:r>
          </a:p>
        </p:txBody>
      </p:sp>
    </p:spTree>
    <p:extLst>
      <p:ext uri="{BB962C8B-B14F-4D97-AF65-F5344CB8AC3E}">
        <p14:creationId xmlns:p14="http://schemas.microsoft.com/office/powerpoint/2010/main" val="733823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410967" y="1270726"/>
            <a:ext cx="640639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Linear Regression performed best on individually predicting: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electricity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gas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natural oil use (</a:t>
            </a:r>
            <a:r>
              <a:rPr lang="en-US" sz="20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kBtu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Support Vector Regression performs well in predicting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Validation MAE = 49.91</a:t>
            </a: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K-Nearest Neighbors performs best in predicting </a:t>
            </a: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energy use intensity (EUI)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Validation MAE = 42.49 </a:t>
            </a:r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endParaRPr lang="en-US" sz="20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3738D7-9712-CC6A-4F6B-805313EE0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435" y="1009530"/>
            <a:ext cx="4242585" cy="56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11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0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F1FD57-2E82-A8DA-83B9-B75F6369502B}"/>
              </a:ext>
            </a:extLst>
          </p:cNvPr>
          <p:cNvSpPr txBox="1"/>
          <p:nvPr/>
        </p:nvSpPr>
        <p:spPr>
          <a:xfrm>
            <a:off x="4293131" y="324295"/>
            <a:ext cx="3603603" cy="60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FiraCode Nerd Font" panose="020B0809050000020004" pitchFamily="49" charset="0"/>
                <a:ea typeface="FiraCode Nerd Font" panose="020B0809050000020004" pitchFamily="49" charset="0"/>
                <a:cs typeface="+mj-cs"/>
              </a:rPr>
              <a:t>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6274-0381-1DAE-811C-1AE1B59F71CF}"/>
              </a:ext>
            </a:extLst>
          </p:cNvPr>
          <p:cNvSpPr txBox="1"/>
          <p:nvPr/>
        </p:nvSpPr>
        <p:spPr>
          <a:xfrm>
            <a:off x="1285241" y="1239521"/>
            <a:ext cx="93602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Promising performance for small subset of data and potentially erroneous samples</a:t>
            </a:r>
          </a:p>
          <a:p>
            <a:endParaRPr lang="en-US" sz="2400" dirty="0">
              <a:latin typeface="FiraCode Nerd Font" panose="020B0809050000020004" pitchFamily="49" charset="0"/>
              <a:ea typeface="FiraCode Nerd Font" panose="020B080905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With more data and features algorithms such as gradient boosting (</a:t>
            </a:r>
            <a:r>
              <a:rPr lang="en-US" sz="2400" dirty="0" err="1">
                <a:latin typeface="FiraCode Nerd Font" panose="020B0809050000020004" pitchFamily="49" charset="0"/>
                <a:ea typeface="FiraCode Nerd Font" panose="020B0809050000020004" pitchFamily="49" charset="0"/>
              </a:rPr>
              <a:t>XGBoost</a:t>
            </a:r>
            <a:r>
              <a:rPr lang="en-US" sz="2400" dirty="0">
                <a:latin typeface="FiraCode Nerd Font" panose="020B0809050000020004" pitchFamily="49" charset="0"/>
                <a:ea typeface="FiraCode Nerd Font" panose="020B0809050000020004" pitchFamily="49" charset="0"/>
              </a:rPr>
              <a:t>) and Neural Networks can be explored</a:t>
            </a:r>
          </a:p>
        </p:txBody>
      </p:sp>
    </p:spTree>
    <p:extLst>
      <p:ext uri="{BB962C8B-B14F-4D97-AF65-F5344CB8AC3E}">
        <p14:creationId xmlns:p14="http://schemas.microsoft.com/office/powerpoint/2010/main" val="84581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{C06B4706-5533-DD47-ABFC-D1E83D01C6C8}tf16401378</Template>
  <TotalTime>199</TotalTime>
  <Words>275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FiraCode Nerd Font</vt:lpstr>
      <vt:lpstr>MS Shell Dlg 2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Lavaee, Alex</dc:creator>
  <cp:lastModifiedBy>Lavaee, Alex</cp:lastModifiedBy>
  <cp:revision>53</cp:revision>
  <dcterms:created xsi:type="dcterms:W3CDTF">2023-03-19T02:35:30Z</dcterms:created>
  <dcterms:modified xsi:type="dcterms:W3CDTF">2023-03-19T05:55:02Z</dcterms:modified>
</cp:coreProperties>
</file>